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0" r:id="rId4"/>
    <p:sldId id="258" r:id="rId5"/>
    <p:sldId id="261" r:id="rId6"/>
    <p:sldId id="262" r:id="rId7"/>
    <p:sldId id="264" r:id="rId8"/>
    <p:sldId id="265" r:id="rId9"/>
    <p:sldId id="268" r:id="rId10"/>
    <p:sldId id="271" r:id="rId11"/>
    <p:sldId id="272" r:id="rId12"/>
    <p:sldId id="273" r:id="rId13"/>
    <p:sldId id="270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52"/>
    <p:restoredTop sz="94674"/>
  </p:normalViewPr>
  <p:slideViewPr>
    <p:cSldViewPr snapToGrid="0" snapToObjects="1">
      <p:cViewPr varScale="1">
        <p:scale>
          <a:sx n="212" d="100"/>
          <a:sy n="212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2018. 8. 17.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7Fal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/blob/master/README.md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18Fall/blob/master/README.md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iazza.com/sungkyunkwan_university/fall2018/gbe3037/home" TargetMode="Externa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hyperlink" Target="http://cocoanlab.github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cwang.files.wordpress.com/2015/08/stats-data-and-models-3rd-edition-richard-d-de-veaux.pdf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84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Fall 2018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36476" y="2120740"/>
            <a:ext cx="73190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overview, Statistics?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59715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website: </a:t>
            </a:r>
            <a:r>
              <a:rPr lang="ko-KR" altLang="en-US" sz="1600" dirty="0">
                <a:hlinkClick r:id="rId6"/>
              </a:rPr>
              <a:t>https://github.com/wanirepo/Stats_201</a:t>
            </a:r>
            <a:r>
              <a:rPr lang="en-US" altLang="ko-KR" sz="1600" dirty="0">
                <a:hlinkClick r:id="rId6"/>
              </a:rPr>
              <a:t>8</a:t>
            </a:r>
            <a:r>
              <a:rPr lang="ko-KR" altLang="en-US" sz="1600" dirty="0">
                <a:hlinkClick r:id="rId6"/>
              </a:rPr>
              <a:t>Fall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website, and read the syllabus.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498928-280B-D842-BD9E-CCA359352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083" y="794082"/>
            <a:ext cx="5332841" cy="61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https://github.com/wanirepo/Stats_201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8</a:t>
            </a:r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Fall/blob/master/README.md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CBD43C-8605-D24F-A734-437A7A930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57" y="623422"/>
            <a:ext cx="5404801" cy="5644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0E3468-C120-E34B-B022-F16052F32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836" y="862935"/>
            <a:ext cx="5592160" cy="52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408915" y="1362270"/>
            <a:ext cx="5609746" cy="93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Please note that: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schedule is tentative, and can be adjusted as our class develops.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DE654A-F940-8643-9953-270208571C3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90273B-1FEA-A24E-9444-60A0F965758A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https://github.com/wanirepo/Stats_201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8</a:t>
            </a:r>
            <a:r>
              <a:rPr lang="ko-KR" altLang="en-US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Fall/blob/master/README.md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D261B9-138C-C449-865C-D447A606A9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664"/>
          <a:stretch/>
        </p:blipFill>
        <p:spPr>
          <a:xfrm>
            <a:off x="385011" y="581359"/>
            <a:ext cx="5319310" cy="58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great platform for class-related discussions and questions.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can sign up for the class here: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https://piazza.com/sungkyunkwan_university/fall2018/gbe3037/home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12" y="453146"/>
            <a:ext cx="1682810" cy="44386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8262299" y="1997913"/>
            <a:ext cx="2549789" cy="4667498"/>
            <a:chOff x="8160738" y="2036517"/>
            <a:chExt cx="2549789" cy="466749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45" y="2336352"/>
              <a:ext cx="2455582" cy="4367663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8160738" y="2036517"/>
              <a:ext cx="1135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>
                  <a:latin typeface="Seravek" charset="0"/>
                  <a:ea typeface="Seravek" charset="0"/>
                  <a:cs typeface="Seravek" charset="0"/>
                </a:rPr>
                <a:t>Mobile version</a:t>
              </a:r>
              <a:endParaRPr kumimoji="1" lang="ko-KR" altLang="en-US" sz="1200" dirty="0">
                <a:latin typeface="Seravek" charset="0"/>
                <a:ea typeface="Seravek" charset="0"/>
                <a:cs typeface="Seravek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72" y="5713829"/>
            <a:ext cx="3401042" cy="47236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E9C138-3121-F143-B797-1395D5C2B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151" y="2227169"/>
            <a:ext cx="6827661" cy="29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03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1286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GitHub and Piazza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 the textbook PDF! and read the first two chapters.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514849" cy="417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Psychology and Neuroscience, University of Colorado Boulder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PhD and postdoc advisor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071" y="1715408"/>
            <a:ext cx="4089073" cy="22558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31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312375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Biostatistics, Johns Hopkins University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Tor’s good friend and colleague, something like a co-advisor for me.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484" y="2136710"/>
            <a:ext cx="2324881" cy="23248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A950B-28DB-9F46-BEF7-BE860FFCA82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becoming more and more important. Why??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041AB0-0B70-7648-BB8C-CD5D8FE1215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9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070217" y="1542349"/>
            <a:ext cx="378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Light-sheet microscopy: a larval </a:t>
            </a:r>
            <a:r>
              <a:rPr lang="en-US" sz="1600" dirty="0" err="1">
                <a:latin typeface="Seravek Light" charset="0"/>
                <a:ea typeface="Seravek Light" charset="0"/>
                <a:cs typeface="Seravek Light" charset="0"/>
              </a:rPr>
              <a:t>zebrafish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</p:txBody>
      </p:sp>
      <p:pic>
        <p:nvPicPr>
          <p:cNvPr id="14" name="lightsheetmicroscop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5602" y="1964903"/>
            <a:ext cx="4317062" cy="2698163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1559710" y="4831066"/>
            <a:ext cx="2808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One-hour scan yields </a:t>
            </a:r>
            <a:r>
              <a:rPr lang="en-US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1TB 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data.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6362578" y="5777292"/>
            <a:ext cx="568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Seravek Light" charset="0"/>
                <a:ea typeface="Seravek Light" charset="0"/>
                <a:cs typeface="Seravek Light" charset="0"/>
              </a:rPr>
              <a:t>Videos from    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Freeman et al., 2014,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 Methods; </a:t>
            </a:r>
            <a:r>
              <a:rPr lang="en-US" sz="1400" dirty="0" err="1">
                <a:latin typeface="Seravek Light" charset="0"/>
                <a:ea typeface="Seravek Light" charset="0"/>
                <a:cs typeface="Seravek Light" charset="0"/>
              </a:rPr>
              <a:t>Huth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 et al., 2016,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Nature</a:t>
            </a:r>
          </a:p>
        </p:txBody>
      </p:sp>
      <p:pic>
        <p:nvPicPr>
          <p:cNvPr id="18" name="huth_fmr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0570" y="1964902"/>
            <a:ext cx="4317061" cy="269816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7133921" y="1550977"/>
            <a:ext cx="3650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Functional </a:t>
            </a:r>
            <a:r>
              <a:rPr lang="en-US" sz="1600">
                <a:latin typeface="Seravek Light" charset="0"/>
                <a:ea typeface="Seravek Light" charset="0"/>
                <a:cs typeface="Seravek Light" charset="0"/>
              </a:rPr>
              <a:t>Magnetic Resonance Imaging</a:t>
            </a:r>
            <a:endParaRPr 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6465219" y="4831066"/>
            <a:ext cx="498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fMRI: whole-brain scan in 460ms with 2 mm</a:t>
            </a:r>
            <a:r>
              <a:rPr lang="en-US" sz="1600" baseline="30000" dirty="0">
                <a:latin typeface="Seravek Light" charset="0"/>
                <a:ea typeface="Seravek Light" charset="0"/>
                <a:cs typeface="Seravek Light" charset="0"/>
              </a:rPr>
              <a:t>3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resolution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782063-13E5-6745-B7A7-B5B203D611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43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 What’s the challenge?</a:t>
            </a:r>
          </a:p>
        </p:txBody>
      </p:sp>
      <p:grpSp>
        <p:nvGrpSpPr>
          <p:cNvPr id="23" name="그룹 36"/>
          <p:cNvGrpSpPr/>
          <p:nvPr/>
        </p:nvGrpSpPr>
        <p:grpSpPr>
          <a:xfrm>
            <a:off x="519379" y="1093998"/>
            <a:ext cx="5389218" cy="1224226"/>
            <a:chOff x="267032" y="691100"/>
            <a:chExt cx="5389218" cy="1224226"/>
          </a:xfrm>
        </p:grpSpPr>
        <p:pic>
          <p:nvPicPr>
            <p:cNvPr id="24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032" y="691100"/>
              <a:ext cx="1224226" cy="1224226"/>
            </a:xfrm>
            <a:prstGeom prst="rect">
              <a:avLst/>
            </a:prstGeom>
          </p:spPr>
        </p:pic>
        <p:sp>
          <p:nvSpPr>
            <p:cNvPr id="25" name="TextBox 8"/>
            <p:cNvSpPr txBox="1"/>
            <p:nvPr/>
          </p:nvSpPr>
          <p:spPr>
            <a:xfrm>
              <a:off x="1528582" y="722746"/>
              <a:ext cx="412766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ravek Light" charset="0"/>
                  <a:ea typeface="Seravek Light" charset="0"/>
                  <a:cs typeface="Seravek Light" charset="0"/>
                </a:rPr>
                <a:t>Jeremy Freeman</a:t>
              </a:r>
            </a:p>
            <a:p>
              <a:endParaRPr lang="en-US" sz="11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Previously, </a:t>
              </a:r>
              <a:r>
                <a:rPr lang="en-US" sz="1600" dirty="0" err="1">
                  <a:latin typeface="Seravek Light" charset="0"/>
                  <a:ea typeface="Seravek Light" charset="0"/>
                  <a:cs typeface="Seravek Light" charset="0"/>
                </a:rPr>
                <a:t>Janelia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Farm Research Campus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Currently, Chan-Zuckerberg Science Initiative</a:t>
              </a:r>
            </a:p>
          </p:txBody>
        </p:sp>
      </p:grpSp>
      <p:pic>
        <p:nvPicPr>
          <p:cNvPr id="26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63824">
            <a:off x="9183847" y="675644"/>
            <a:ext cx="2224196" cy="3345966"/>
          </a:xfrm>
          <a:prstGeom prst="rect">
            <a:avLst/>
          </a:prstGeom>
        </p:spPr>
      </p:pic>
      <p:grpSp>
        <p:nvGrpSpPr>
          <p:cNvPr id="27" name="그룹 25"/>
          <p:cNvGrpSpPr/>
          <p:nvPr/>
        </p:nvGrpSpPr>
        <p:grpSpPr>
          <a:xfrm>
            <a:off x="1463049" y="2818894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28" name="모서리가 둥근 직사각형 22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2106621" y="2845049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New technologies are now, finally, allowing us to probe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activity of thousands of neurons simultaneously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while animals perform rich, ethologically relevant behaviors</a:t>
              </a:r>
              <a:r>
                <a:rPr lang="mr-IN" sz="1600" dirty="0">
                  <a:latin typeface="Seravek Light" charset="0"/>
                  <a:ea typeface="Seravek Light" charset="0"/>
                  <a:cs typeface="Seravek Light" charset="0"/>
                </a:rPr>
                <a:t>…</a:t>
              </a:r>
              <a:endParaRPr 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0" name="삼각형 24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31" name="그룹 26"/>
          <p:cNvGrpSpPr/>
          <p:nvPr/>
        </p:nvGrpSpPr>
        <p:grpSpPr>
          <a:xfrm>
            <a:off x="1877001" y="4199579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32" name="모서리가 둥근 직사각형 27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2106621" y="2861378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first challenge to converting this newfound torrent of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neural measurement into fundamental scientific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meaning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is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to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ask how to “make sense of the data.”</a:t>
              </a:r>
            </a:p>
          </p:txBody>
        </p:sp>
        <p:sp>
          <p:nvSpPr>
            <p:cNvPr id="34" name="삼각형 29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 rot="20417212">
            <a:off x="7098450" y="4876792"/>
            <a:ext cx="2162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latin typeface="Seravek" charset="0"/>
                <a:ea typeface="Seravek" charset="0"/>
                <a:cs typeface="Seravek" charset="0"/>
              </a:rPr>
              <a:t>Statistics!!!</a:t>
            </a:r>
            <a:endParaRPr lang="en-US" altLang="ko-KR" sz="32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6318CF-3EC9-B74B-936B-FB3ED522A4B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8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3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 everyone,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849084"/>
            <a:ext cx="367094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Look around.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Meet your classmates.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introduce yourself!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Name?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Which department?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year are you in?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your study interest?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your career goal?</a:t>
            </a:r>
          </a:p>
        </p:txBody>
      </p:sp>
    </p:spTree>
    <p:extLst>
      <p:ext uri="{BB962C8B-B14F-4D97-AF65-F5344CB8AC3E}">
        <p14:creationId xmlns:p14="http://schemas.microsoft.com/office/powerpoint/2010/main" val="17347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a scientific way of searching for “meaning” out of data.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(Choong-Wan Woo)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D19A1-9571-754A-99D2-86A4F270328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01817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problem is people see only what they want to see! and statistics can serve as a lens to filter data!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From Martin’s slides: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Three types of lies: Lies, damn lies and statistics.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Always approach statistics with a critical eye.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From Tor’s slides: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say anything with statistics”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don’t lie, but people can lie with statistics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85C352-58DC-C84D-864F-05000DA59E4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23351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Understand the ideas behind the statistical methods,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Complicated methods build on simple methods. Understand simple methods first.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The results of a method are of little use without an assessment of how well or poorly it is doing.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2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03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1286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GitHub and Piazza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 the textbook PDF! and read the first two chapters.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D8D949-DECF-5C4E-9613-3DCFA6B471A7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3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 everyone,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849084"/>
            <a:ext cx="5952720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 more round! 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Any experience in stats, data analysis, data science?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 you want to learn from the class?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collect some data!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many hours did you sleep last night? 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many do you sleep on average?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5C196A-61F5-AE4E-8EC6-E72F3317BE4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6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GBME’s Probability and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3037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first stat class at SKKU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48223B-4DDA-AF4C-97DF-A48C540B66EA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041514" cy="5312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GBME’s Probability and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3037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first stat class at SKKU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can get free PDF of the third edition:</a:t>
            </a:r>
          </a:p>
          <a:p>
            <a:pPr lvl="2">
              <a:lnSpc>
                <a:spcPct val="16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https://acwang.files.wordpress.com/2015/08/stats-data-and-models-3rd-edition-richard-d-de-veaux.pdf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Piazza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596" y="5373033"/>
            <a:ext cx="2445604" cy="8131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7043" y="5929011"/>
            <a:ext cx="1823971" cy="4810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Woo &amp; Wager, 2016, PAIN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005" y="443693"/>
            <a:ext cx="4743629" cy="57533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633" y="2895167"/>
            <a:ext cx="5240815" cy="11482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79674" y="5822305"/>
            <a:ext cx="4743629" cy="365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  |  090318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1490</Words>
  <Application>Microsoft Macintosh PowerPoint</Application>
  <PresentationFormat>와이드스크린</PresentationFormat>
  <Paragraphs>179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92</cp:revision>
  <cp:lastPrinted>2017-08-27T17:09:34Z</cp:lastPrinted>
  <dcterms:created xsi:type="dcterms:W3CDTF">2017-08-24T21:55:02Z</dcterms:created>
  <dcterms:modified xsi:type="dcterms:W3CDTF">2018-08-17T11:03:21Z</dcterms:modified>
</cp:coreProperties>
</file>